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handoutMasterIdLst>
    <p:handoutMasterId r:id="rId19"/>
  </p:handoutMasterIdLst>
  <p:sldIdLst>
    <p:sldId id="256" r:id="rId2"/>
    <p:sldId id="265" r:id="rId3"/>
    <p:sldId id="278" r:id="rId4"/>
    <p:sldId id="277" r:id="rId5"/>
    <p:sldId id="257" r:id="rId6"/>
    <p:sldId id="274" r:id="rId7"/>
    <p:sldId id="275" r:id="rId8"/>
    <p:sldId id="276" r:id="rId9"/>
    <p:sldId id="259" r:id="rId10"/>
    <p:sldId id="260" r:id="rId11"/>
    <p:sldId id="261" r:id="rId12"/>
    <p:sldId id="262" r:id="rId13"/>
    <p:sldId id="263" r:id="rId14"/>
    <p:sldId id="267" r:id="rId15"/>
    <p:sldId id="268" r:id="rId16"/>
    <p:sldId id="28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1"/>
    <p:restoredTop sz="94621"/>
  </p:normalViewPr>
  <p:slideViewPr>
    <p:cSldViewPr snapToGrid="0" snapToObjects="1">
      <p:cViewPr varScale="1">
        <p:scale>
          <a:sx n="76" d="100"/>
          <a:sy n="76" d="100"/>
        </p:scale>
        <p:origin x="21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C6958B-F0A4-3743-AEF2-A605687DDD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3E2BA3-2F1D-084F-9A5E-095BA1E655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6BFCE6-8E97-E34E-B932-E2C1B77E20E8}" type="datetimeFigureOut">
              <a:rPr lang="en-US" smtClean="0"/>
              <a:t>7/29/18</a:t>
            </a:fld>
            <a:endParaRPr lang="en-US"/>
          </a:p>
        </p:txBody>
      </p:sp>
      <p:sp>
        <p:nvSpPr>
          <p:cNvPr id="4" name="Footer Placeholder 3">
            <a:extLst>
              <a:ext uri="{FF2B5EF4-FFF2-40B4-BE49-F238E27FC236}">
                <a16:creationId xmlns:a16="http://schemas.microsoft.com/office/drawing/2014/main" id="{1F05DC10-D3DB-0942-8AA1-DA13903FA8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BE7D97-1704-0843-8D5C-1CDE74FFC2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71BC7F-876E-2144-92E9-3DCFA4A836C1}" type="slidenum">
              <a:rPr lang="en-US" smtClean="0"/>
              <a:t>‹#›</a:t>
            </a:fld>
            <a:endParaRPr lang="en-US"/>
          </a:p>
        </p:txBody>
      </p:sp>
    </p:spTree>
    <p:extLst>
      <p:ext uri="{BB962C8B-B14F-4D97-AF65-F5344CB8AC3E}">
        <p14:creationId xmlns:p14="http://schemas.microsoft.com/office/powerpoint/2010/main" val="34921409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036E227-557B-7945-AD9D-11DA618009EE}" type="datetimeFigureOut">
              <a:rPr lang="en-US" smtClean="0"/>
              <a:t>7/29/18</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587E0FD-D85F-474A-8528-FDC4F215C135}" type="slidenum">
              <a:rPr lang="en-US" smtClean="0"/>
              <a:t>‹#›</a:t>
            </a:fld>
            <a:endParaRPr lang="en-US"/>
          </a:p>
        </p:txBody>
      </p:sp>
    </p:spTree>
    <p:extLst>
      <p:ext uri="{BB962C8B-B14F-4D97-AF65-F5344CB8AC3E}">
        <p14:creationId xmlns:p14="http://schemas.microsoft.com/office/powerpoint/2010/main" val="27361532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36E227-557B-7945-AD9D-11DA618009E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3487212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36E227-557B-7945-AD9D-11DA618009E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3548543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36E227-557B-7945-AD9D-11DA618009EE}" type="datetimeFigureOut">
              <a:rPr lang="en-US" smtClean="0"/>
              <a:t>7/29/18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438844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036E227-557B-7945-AD9D-11DA618009EE}" type="datetimeFigureOut">
              <a:rPr lang="en-US" smtClean="0"/>
              <a:t>7/29/18</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13902503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36E227-557B-7945-AD9D-11DA618009EE}" type="datetimeFigureOut">
              <a:rPr lang="en-US" smtClean="0"/>
              <a:t>7/29/18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2571778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36E227-557B-7945-AD9D-11DA618009EE}" type="datetimeFigureOut">
              <a:rPr lang="en-US" smtClean="0"/>
              <a:t>7/29/18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2273212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36E227-557B-7945-AD9D-11DA618009EE}" type="datetimeFigureOut">
              <a:rPr lang="en-US" smtClean="0"/>
              <a:t>7/29/18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7022364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E227-557B-7945-AD9D-11DA618009EE}" type="datetimeFigureOut">
              <a:rPr lang="en-US" smtClean="0"/>
              <a:t>7/29/18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7E0FD-D85F-474A-8528-FDC4F215C135}" type="slidenum">
              <a:rPr lang="en-US" smtClean="0"/>
              <a:t>‹#›</a:t>
            </a:fld>
            <a:endParaRPr lang="en-US"/>
          </a:p>
        </p:txBody>
      </p:sp>
    </p:spTree>
    <p:extLst>
      <p:ext uri="{BB962C8B-B14F-4D97-AF65-F5344CB8AC3E}">
        <p14:creationId xmlns:p14="http://schemas.microsoft.com/office/powerpoint/2010/main" val="4071293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036E227-557B-7945-AD9D-11DA618009EE}" type="datetimeFigureOut">
              <a:rPr lang="en-US" smtClean="0"/>
              <a:t>7/29/18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1587E0FD-D85F-474A-8528-FDC4F215C135}"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408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036E227-557B-7945-AD9D-11DA618009EE}" type="datetimeFigureOut">
              <a:rPr lang="en-US" smtClean="0"/>
              <a:t>7/29/18</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1587E0FD-D85F-474A-8528-FDC4F215C135}"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9626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036E227-557B-7945-AD9D-11DA618009EE}" type="datetimeFigureOut">
              <a:rPr lang="en-US" smtClean="0"/>
              <a:t>7/29/18</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587E0FD-D85F-474A-8528-FDC4F215C135}" type="slidenum">
              <a:rPr lang="en-US" smtClean="0"/>
              <a:t>‹#›</a:t>
            </a:fld>
            <a:endParaRPr lang="en-US"/>
          </a:p>
        </p:txBody>
      </p:sp>
    </p:spTree>
    <p:extLst>
      <p:ext uri="{BB962C8B-B14F-4D97-AF65-F5344CB8AC3E}">
        <p14:creationId xmlns:p14="http://schemas.microsoft.com/office/powerpoint/2010/main" val="5735325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ennifer.leclair@cobbk12.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2.mypaymentsplus.com/welcom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1803" y="1766453"/>
            <a:ext cx="5518066" cy="3654190"/>
          </a:xfrm>
        </p:spPr>
        <p:txBody>
          <a:bodyPr>
            <a:normAutofit/>
          </a:bodyPr>
          <a:lstStyle/>
          <a:p>
            <a:pPr algn="ctr"/>
            <a:r>
              <a:rPr lang="en-US" sz="4000" dirty="0">
                <a:solidFill>
                  <a:schemeClr val="accent2">
                    <a:lumMod val="75000"/>
                  </a:schemeClr>
                </a:solidFill>
              </a:rPr>
              <a:t>Welcome to Mrs. Leclair and Mrs. Jimenez’ Kindergarten Class! Ford Elementary</a:t>
            </a:r>
            <a:br>
              <a:rPr lang="en-US" sz="4000" dirty="0">
                <a:solidFill>
                  <a:schemeClr val="accent2">
                    <a:lumMod val="75000"/>
                  </a:schemeClr>
                </a:solidFill>
              </a:rPr>
            </a:br>
            <a:r>
              <a:rPr lang="en-US" sz="4000" dirty="0">
                <a:solidFill>
                  <a:schemeClr val="accent2">
                    <a:lumMod val="75000"/>
                  </a:schemeClr>
                </a:solidFill>
              </a:rPr>
              <a:t>School Year </a:t>
            </a:r>
            <a:br>
              <a:rPr lang="en-US" sz="4000" dirty="0">
                <a:solidFill>
                  <a:schemeClr val="accent2">
                    <a:lumMod val="75000"/>
                  </a:schemeClr>
                </a:solidFill>
              </a:rPr>
            </a:br>
            <a:r>
              <a:rPr lang="en-US" sz="4000" dirty="0">
                <a:solidFill>
                  <a:schemeClr val="accent2">
                    <a:lumMod val="75000"/>
                  </a:schemeClr>
                </a:solidFill>
              </a:rPr>
              <a:t>2018-2019 </a:t>
            </a:r>
          </a:p>
        </p:txBody>
      </p:sp>
      <p:sp>
        <p:nvSpPr>
          <p:cNvPr id="3" name="Subtitle 2"/>
          <p:cNvSpPr>
            <a:spLocks noGrp="1"/>
          </p:cNvSpPr>
          <p:nvPr>
            <p:ph type="subTitle" idx="1"/>
          </p:nvPr>
        </p:nvSpPr>
        <p:spPr>
          <a:xfrm>
            <a:off x="1562100" y="1151906"/>
            <a:ext cx="9070848" cy="3987357"/>
          </a:xfrm>
        </p:spPr>
        <p:txBody>
          <a:bodyPr/>
          <a:lstStyle/>
          <a:p>
            <a:endParaRPr lang="en-US" dirty="0"/>
          </a:p>
        </p:txBody>
      </p:sp>
    </p:spTree>
    <p:extLst>
      <p:ext uri="{BB962C8B-B14F-4D97-AF65-F5344CB8AC3E}">
        <p14:creationId xmlns:p14="http://schemas.microsoft.com/office/powerpoint/2010/main" val="1872520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Birthdays  </a:t>
            </a:r>
          </a:p>
        </p:txBody>
      </p:sp>
      <p:sp>
        <p:nvSpPr>
          <p:cNvPr id="3" name="Content Placeholder 2"/>
          <p:cNvSpPr>
            <a:spLocks noGrp="1"/>
          </p:cNvSpPr>
          <p:nvPr>
            <p:ph idx="1"/>
          </p:nvPr>
        </p:nvSpPr>
        <p:spPr>
          <a:xfrm>
            <a:off x="2773599" y="2014194"/>
            <a:ext cx="7796540" cy="4035750"/>
          </a:xfrm>
          <a:solidFill>
            <a:schemeClr val="bg1">
              <a:lumMod val="50000"/>
              <a:lumOff val="50000"/>
            </a:schemeClr>
          </a:solidFill>
        </p:spPr>
        <p:txBody>
          <a:bodyPr>
            <a:normAutofit/>
          </a:bodyPr>
          <a:lstStyle/>
          <a:p>
            <a:endParaRPr lang="en-US" b="1" u="sng" dirty="0"/>
          </a:p>
          <a:p>
            <a:r>
              <a:rPr lang="en-US" b="1" u="sng" dirty="0"/>
              <a:t>Birthday Celebrations </a:t>
            </a:r>
          </a:p>
          <a:p>
            <a:pPr lvl="1"/>
            <a:r>
              <a:rPr lang="en-US" dirty="0"/>
              <a:t>You are welcome to bring cupcakes or donuts and napkins. Special treats will need to be distributed by the birthday parent.  No candles please.  </a:t>
            </a:r>
          </a:p>
          <a:p>
            <a:pPr marL="457200" lvl="1" indent="0">
              <a:buNone/>
            </a:pPr>
            <a:r>
              <a:rPr lang="en-US" dirty="0"/>
              <a:t>**</a:t>
            </a:r>
            <a:r>
              <a:rPr lang="en-US" u="sng" dirty="0"/>
              <a:t>Allergy Awareness</a:t>
            </a:r>
            <a:r>
              <a:rPr lang="en-US" dirty="0"/>
              <a:t>: Let’s be sure to check with Mrs. Jimenez for peanut free products or any other food allergies. Thank you!  **</a:t>
            </a:r>
          </a:p>
          <a:p>
            <a:pPr lvl="1"/>
            <a:r>
              <a:rPr lang="en-US" dirty="0"/>
              <a:t>Birthday </a:t>
            </a:r>
            <a:r>
              <a:rPr lang="en-US" u="sng" dirty="0"/>
              <a:t>Invitations</a:t>
            </a:r>
            <a:r>
              <a:rPr lang="en-US" dirty="0"/>
              <a:t> for students will only be distributed if, All boys are invited and/or All girls are invited. </a:t>
            </a:r>
          </a:p>
          <a:p>
            <a:pPr lvl="1"/>
            <a:r>
              <a:rPr lang="en-US" dirty="0"/>
              <a:t>Students will have the option to go on the announcements on the day of their birthday. </a:t>
            </a:r>
          </a:p>
          <a:p>
            <a:endParaRPr lang="en-US" dirty="0"/>
          </a:p>
        </p:txBody>
      </p:sp>
      <p:pic>
        <p:nvPicPr>
          <p:cNvPr id="5" name="Picture 4">
            <a:extLst>
              <a:ext uri="{FF2B5EF4-FFF2-40B4-BE49-F238E27FC236}">
                <a16:creationId xmlns:a16="http://schemas.microsoft.com/office/drawing/2014/main" id="{2F2CC881-D014-8D4C-92C9-812CD1258530}"/>
              </a:ext>
            </a:extLst>
          </p:cNvPr>
          <p:cNvPicPr>
            <a:picLocks noChangeAspect="1"/>
          </p:cNvPicPr>
          <p:nvPr/>
        </p:nvPicPr>
        <p:blipFill>
          <a:blip r:embed="rId2"/>
          <a:stretch>
            <a:fillRect/>
          </a:stretch>
        </p:blipFill>
        <p:spPr>
          <a:xfrm>
            <a:off x="8623300" y="0"/>
            <a:ext cx="3175000" cy="2857500"/>
          </a:xfrm>
          <a:prstGeom prst="rect">
            <a:avLst/>
          </a:prstGeom>
        </p:spPr>
      </p:pic>
    </p:spTree>
    <p:extLst>
      <p:ext uri="{BB962C8B-B14F-4D97-AF65-F5344CB8AC3E}">
        <p14:creationId xmlns:p14="http://schemas.microsoft.com/office/powerpoint/2010/main" val="2115891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Ford Policy for TARDY AND absences </a:t>
            </a:r>
          </a:p>
        </p:txBody>
      </p:sp>
      <p:sp>
        <p:nvSpPr>
          <p:cNvPr id="3" name="Content Placeholder 2"/>
          <p:cNvSpPr>
            <a:spLocks noGrp="1"/>
          </p:cNvSpPr>
          <p:nvPr>
            <p:ph idx="1"/>
          </p:nvPr>
        </p:nvSpPr>
        <p:spPr>
          <a:xfrm>
            <a:off x="2773599" y="1610436"/>
            <a:ext cx="7796540" cy="4439508"/>
          </a:xfrm>
          <a:solidFill>
            <a:schemeClr val="bg1">
              <a:lumMod val="50000"/>
              <a:lumOff val="50000"/>
            </a:schemeClr>
          </a:solidFill>
        </p:spPr>
        <p:txBody>
          <a:bodyPr>
            <a:normAutofit fontScale="92500" lnSpcReduction="20000"/>
          </a:bodyPr>
          <a:lstStyle/>
          <a:p>
            <a:pPr algn="ctr"/>
            <a:r>
              <a:rPr lang="en-US" sz="3100" b="1" dirty="0"/>
              <a:t>BE ON TIME</a:t>
            </a:r>
          </a:p>
          <a:p>
            <a:r>
              <a:rPr lang="en-US" dirty="0"/>
              <a:t>In the parent handbook, please take note of our policy for absences.  The teacher will notify you if your student has at least 3 unexcused absences.  An excused absence is defined as when a child has a fever or some medical reason why they cannot attend school.  These absence need to have a </a:t>
            </a:r>
            <a:r>
              <a:rPr lang="en-US" b="1" dirty="0"/>
              <a:t>written excuse </a:t>
            </a:r>
            <a:r>
              <a:rPr lang="en-US" dirty="0"/>
              <a:t>sent to school when the child returns. </a:t>
            </a:r>
          </a:p>
          <a:p>
            <a:r>
              <a:rPr lang="en-US" dirty="0"/>
              <a:t>If you know your child will be out the next day, send me a courtesy email so that I can be vigilant with others. </a:t>
            </a:r>
          </a:p>
          <a:p>
            <a:r>
              <a:rPr lang="en-US" dirty="0"/>
              <a:t>If student is throwing up or has a stomach virus they will be sent to the nurse and a call home immediately.  The student can return to school in 24 hours if symptoms don’t occur. </a:t>
            </a:r>
          </a:p>
          <a:p>
            <a:r>
              <a:rPr lang="en-US" dirty="0"/>
              <a:t>Please bring your child to school on time everyday.  Elementary school begins at 7:50. After 7:50, a student will be marked tardy. Tardiness can disrupt a child’s day and morning activities.  </a:t>
            </a:r>
          </a:p>
          <a:p>
            <a:r>
              <a:rPr lang="en-US" dirty="0"/>
              <a:t>As Kindergarteners, please remind  your child about hand washing regularly. Let’s keep everyone as healthy as possible!</a:t>
            </a:r>
          </a:p>
          <a:p>
            <a:endParaRPr lang="en-US" dirty="0"/>
          </a:p>
        </p:txBody>
      </p:sp>
    </p:spTree>
    <p:extLst>
      <p:ext uri="{BB962C8B-B14F-4D97-AF65-F5344CB8AC3E}">
        <p14:creationId xmlns:p14="http://schemas.microsoft.com/office/powerpoint/2010/main" val="16044552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Morning and dismissal procedures and Transportation Changes  </a:t>
            </a:r>
          </a:p>
        </p:txBody>
      </p:sp>
      <p:sp>
        <p:nvSpPr>
          <p:cNvPr id="3" name="Content Placeholder 2"/>
          <p:cNvSpPr>
            <a:spLocks noGrp="1"/>
          </p:cNvSpPr>
          <p:nvPr>
            <p:ph idx="1"/>
          </p:nvPr>
        </p:nvSpPr>
        <p:spPr>
          <a:xfrm>
            <a:off x="2773599" y="1885285"/>
            <a:ext cx="7796540" cy="4829413"/>
          </a:xfrm>
          <a:solidFill>
            <a:schemeClr val="bg1">
              <a:lumMod val="50000"/>
              <a:lumOff val="50000"/>
            </a:schemeClr>
          </a:solidFill>
        </p:spPr>
        <p:txBody>
          <a:bodyPr>
            <a:normAutofit fontScale="85000" lnSpcReduction="20000"/>
          </a:bodyPr>
          <a:lstStyle/>
          <a:p>
            <a:r>
              <a:rPr lang="en-US" dirty="0"/>
              <a:t>Morning Procedures- You can drop your child off as early as 7:00 in the school lobby.  The first bell rings at 7:10 am and the the late bell rings at 7:50 am.  At 7:10 students can go to class. </a:t>
            </a:r>
          </a:p>
          <a:p>
            <a:r>
              <a:rPr lang="en-US" dirty="0"/>
              <a:t>Kindergarten students have </a:t>
            </a:r>
            <a:r>
              <a:rPr lang="en-US" b="1" u="sng" dirty="0"/>
              <a:t>mileage on Monday mornings </a:t>
            </a:r>
            <a:r>
              <a:rPr lang="en-US" dirty="0"/>
              <a:t>in the GYM.  This is a good time for students to get exercise and talk with friends.  </a:t>
            </a:r>
          </a:p>
          <a:p>
            <a:r>
              <a:rPr lang="en-US" dirty="0"/>
              <a:t>Dismissal is at  2:15 pm daily.  I will walk students to the bus port. A Yellow tag with their bus color and number written will remain on book bags for identification. </a:t>
            </a:r>
          </a:p>
          <a:p>
            <a:pPr lvl="1"/>
            <a:r>
              <a:rPr lang="en-US" dirty="0"/>
              <a:t>**If for any reason, your child will be going home a different way, a written note will be needed and signed by before the child can be given permission** Example, let’s day this Friday Sam wants to ride the bus home with Ethan. Sam needs a note to hand to the bus driver at dismissal </a:t>
            </a:r>
          </a:p>
          <a:p>
            <a:r>
              <a:rPr lang="en-US" b="1" dirty="0"/>
              <a:t>** Ride Along for Kindergarten and 1</a:t>
            </a:r>
            <a:r>
              <a:rPr lang="en-US" b="1" baseline="30000" dirty="0"/>
              <a:t>st</a:t>
            </a:r>
            <a:r>
              <a:rPr lang="en-US" b="1" dirty="0"/>
              <a:t> grade will be on Friday July 31</a:t>
            </a:r>
            <a:r>
              <a:rPr lang="en-US" b="1" baseline="30000" dirty="0"/>
              <a:t>st</a:t>
            </a:r>
            <a:r>
              <a:rPr lang="en-US" b="1" dirty="0"/>
              <a:t>**</a:t>
            </a:r>
          </a:p>
          <a:p>
            <a:r>
              <a:rPr lang="en-US" b="1" dirty="0"/>
              <a:t>After School Program (ASP) registration forms are in the office if needed. Send me a hand written or send an email. </a:t>
            </a:r>
          </a:p>
          <a:p>
            <a:r>
              <a:rPr lang="en-US" b="1" dirty="0"/>
              <a:t>Clubs- Guitar Club, Chess Club, Spanish Club, Gymnastics, Drama Club- Send me a hand note or email of the beginning and end dates of the club and if they will attend ASP before or after. </a:t>
            </a:r>
          </a:p>
          <a:p>
            <a:r>
              <a:rPr lang="en-US" b="1" dirty="0"/>
              <a:t>Early Release Days- Students will be dismissed at 12:30. </a:t>
            </a:r>
          </a:p>
          <a:p>
            <a:r>
              <a:rPr lang="en-US" b="1" dirty="0"/>
              <a:t>Inclement Weather Days- Announcements will be sent and voice messages will communicate drop off and pick up. </a:t>
            </a:r>
          </a:p>
          <a:p>
            <a:endParaRPr lang="en-US" dirty="0"/>
          </a:p>
        </p:txBody>
      </p:sp>
    </p:spTree>
    <p:extLst>
      <p:ext uri="{BB962C8B-B14F-4D97-AF65-F5344CB8AC3E}">
        <p14:creationId xmlns:p14="http://schemas.microsoft.com/office/powerpoint/2010/main" val="365045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1244060"/>
          </a:xfrm>
        </p:spPr>
        <p:txBody>
          <a:bodyPr>
            <a:normAutofit fontScale="90000"/>
          </a:bodyPr>
          <a:lstStyle/>
          <a:p>
            <a:r>
              <a:rPr lang="en-US" dirty="0">
                <a:solidFill>
                  <a:schemeClr val="accent1"/>
                </a:solidFill>
              </a:rPr>
              <a:t>CLASS COMMUNITY Expectations/</a:t>
            </a:r>
            <a:r>
              <a:rPr lang="en-US" dirty="0" err="1">
                <a:solidFill>
                  <a:schemeClr val="accent1"/>
                </a:solidFill>
              </a:rPr>
              <a:t>Consequencesfor</a:t>
            </a:r>
            <a:r>
              <a:rPr lang="en-US" dirty="0">
                <a:solidFill>
                  <a:schemeClr val="accent1"/>
                </a:solidFill>
              </a:rPr>
              <a:t> a Positive Learning Environment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2773599" y="2387600"/>
            <a:ext cx="7796540" cy="4233333"/>
          </a:xfrm>
          <a:solidFill>
            <a:schemeClr val="bg1">
              <a:lumMod val="50000"/>
              <a:lumOff val="50000"/>
            </a:schemeClr>
          </a:solidFill>
        </p:spPr>
        <p:txBody>
          <a:bodyPr>
            <a:normAutofit/>
          </a:bodyPr>
          <a:lstStyle/>
          <a:p>
            <a:r>
              <a:rPr lang="en-US" dirty="0"/>
              <a:t>Every individual child is loved and deserves to learn in this safe, comfortable positive learning environment. Students will be learning skills for acceptable learning behaviors and behavior support is essential for consistency.  My goal is to protect instructional time!</a:t>
            </a:r>
            <a:endParaRPr lang="en-US" u="sng" dirty="0"/>
          </a:p>
          <a:p>
            <a:r>
              <a:rPr lang="en-US" dirty="0"/>
              <a:t>Clip Chart Behavior Management is divided into categories. Students will move their clip down or up. Students will have a consequence for poor choices, and this may include loss of play time to think about it. Students who stay on green which is ready to learn will receive a coupon ticket after earning 5 green marks on their calendar. </a:t>
            </a:r>
          </a:p>
          <a:p>
            <a:r>
              <a:rPr lang="en-US" dirty="0"/>
              <a:t>Review the handout for reasons a student would be moving their clip up or down. </a:t>
            </a:r>
          </a:p>
          <a:p>
            <a:endParaRPr lang="en-US" dirty="0"/>
          </a:p>
        </p:txBody>
      </p:sp>
    </p:spTree>
    <p:extLst>
      <p:ext uri="{BB962C8B-B14F-4D97-AF65-F5344CB8AC3E}">
        <p14:creationId xmlns:p14="http://schemas.microsoft.com/office/powerpoint/2010/main" val="2143794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Blog and Technology Resources, Remind</a:t>
            </a:r>
          </a:p>
        </p:txBody>
      </p:sp>
      <p:sp>
        <p:nvSpPr>
          <p:cNvPr id="3" name="Content Placeholder 2"/>
          <p:cNvSpPr>
            <a:spLocks noGrp="1"/>
          </p:cNvSpPr>
          <p:nvPr>
            <p:ph idx="1"/>
          </p:nvPr>
        </p:nvSpPr>
        <p:spPr>
          <a:solidFill>
            <a:schemeClr val="bg1">
              <a:lumMod val="50000"/>
              <a:lumOff val="50000"/>
            </a:schemeClr>
          </a:solidFill>
        </p:spPr>
        <p:txBody>
          <a:bodyPr>
            <a:normAutofit/>
          </a:bodyPr>
          <a:lstStyle/>
          <a:p>
            <a:r>
              <a:rPr lang="en-US" dirty="0" err="1"/>
              <a:t>Ipads</a:t>
            </a:r>
            <a:r>
              <a:rPr lang="en-US" dirty="0"/>
              <a:t>, Laptops, and Desktops in the classroom for educational purposes only!</a:t>
            </a:r>
          </a:p>
          <a:p>
            <a:r>
              <a:rPr lang="en-US" dirty="0">
                <a:solidFill>
                  <a:schemeClr val="accent1"/>
                </a:solidFill>
              </a:rPr>
              <a:t>Robots: Dash and Dot / OZOBOT/Bee Bot</a:t>
            </a:r>
          </a:p>
          <a:p>
            <a:r>
              <a:rPr lang="en-US" dirty="0"/>
              <a:t>Class Blog at </a:t>
            </a:r>
            <a:r>
              <a:rPr lang="en-US" dirty="0" err="1"/>
              <a:t>jennyleclair.weebly.com</a:t>
            </a:r>
            <a:r>
              <a:rPr lang="en-US" dirty="0"/>
              <a:t>. Check this page weekly! You can find important announcements, student and parent resources. </a:t>
            </a:r>
          </a:p>
          <a:p>
            <a:r>
              <a:rPr lang="en-US" dirty="0"/>
              <a:t>Sign Up for important updates from me: text @</a:t>
            </a:r>
            <a:r>
              <a:rPr lang="en-US" dirty="0" err="1"/>
              <a:t>leclairk</a:t>
            </a:r>
            <a:r>
              <a:rPr lang="en-US" dirty="0"/>
              <a:t> to the number 81010</a:t>
            </a:r>
          </a:p>
          <a:p>
            <a:r>
              <a:rPr lang="en-US" dirty="0"/>
              <a:t>Seesaw access via QR Code </a:t>
            </a:r>
            <a:endParaRPr lang="en-US" dirty="0">
              <a:solidFill>
                <a:schemeClr val="accent1"/>
              </a:solidFill>
            </a:endParaRPr>
          </a:p>
          <a:p>
            <a:r>
              <a:rPr lang="en-US" dirty="0"/>
              <a:t>BYOD access for personal devices will use the CCSD wireless (only on certain days)</a:t>
            </a:r>
          </a:p>
          <a:p>
            <a:r>
              <a:rPr lang="en-US" dirty="0">
                <a:solidFill>
                  <a:schemeClr val="accent1"/>
                </a:solidFill>
              </a:rPr>
              <a:t>All CCSD students will use their CCSD ID Number also known as stick number and lunch number.  </a:t>
            </a:r>
          </a:p>
        </p:txBody>
      </p:sp>
    </p:spTree>
    <p:extLst>
      <p:ext uri="{BB962C8B-B14F-4D97-AF65-F5344CB8AC3E}">
        <p14:creationId xmlns:p14="http://schemas.microsoft.com/office/powerpoint/2010/main" val="586279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808056"/>
            <a:ext cx="7958331" cy="1244060"/>
          </a:xfrm>
        </p:spPr>
        <p:txBody>
          <a:bodyPr>
            <a:normAutofit fontScale="90000"/>
          </a:bodyPr>
          <a:lstStyle/>
          <a:p>
            <a:r>
              <a:rPr lang="en-US" dirty="0"/>
              <a:t>Communication: </a:t>
            </a:r>
            <a:br>
              <a:rPr lang="en-US" dirty="0"/>
            </a:br>
            <a:r>
              <a:rPr lang="en-US" sz="2200" dirty="0"/>
              <a:t>I check email during my planning time M-F 12:30-1:15 and after-school 2:30-4:00 M-F. Emails sent on Friday afternoon will be returned on Monday. Also, this applies to holidays and breaks.   </a:t>
            </a:r>
          </a:p>
        </p:txBody>
      </p:sp>
      <p:sp>
        <p:nvSpPr>
          <p:cNvPr id="3" name="Content Placeholder 2"/>
          <p:cNvSpPr>
            <a:spLocks noGrp="1"/>
          </p:cNvSpPr>
          <p:nvPr>
            <p:ph idx="1"/>
          </p:nvPr>
        </p:nvSpPr>
        <p:spPr>
          <a:xfrm>
            <a:off x="2773599" y="2238232"/>
            <a:ext cx="7796540" cy="3811711"/>
          </a:xfrm>
          <a:solidFill>
            <a:schemeClr val="bg1"/>
          </a:solidFill>
        </p:spPr>
        <p:txBody>
          <a:bodyPr>
            <a:normAutofit fontScale="85000" lnSpcReduction="20000"/>
          </a:bodyPr>
          <a:lstStyle/>
          <a:p>
            <a:r>
              <a:rPr lang="en-US" sz="2600" dirty="0"/>
              <a:t>If you have any questions or concerns during the day email me! If you have a change of transportation or emergencies call the school 678-594-8092</a:t>
            </a:r>
          </a:p>
          <a:p>
            <a:r>
              <a:rPr lang="en-US" dirty="0"/>
              <a:t>Check the blog weekly found at  </a:t>
            </a:r>
            <a:r>
              <a:rPr lang="en-US" sz="2600" dirty="0" err="1"/>
              <a:t>jennyleclair.weebly.com</a:t>
            </a:r>
            <a:r>
              <a:rPr lang="en-US" sz="2600" dirty="0"/>
              <a:t> </a:t>
            </a:r>
          </a:p>
          <a:p>
            <a:r>
              <a:rPr lang="en-US" dirty="0"/>
              <a:t>Email me at </a:t>
            </a:r>
            <a:r>
              <a:rPr lang="en-US" dirty="0">
                <a:hlinkClick r:id="rId2"/>
              </a:rPr>
              <a:t>jennifer.leclair@cobbk12.org</a:t>
            </a:r>
            <a:r>
              <a:rPr lang="en-US" dirty="0"/>
              <a:t>.  In the subject line, write the first name of your student, I will reply to your email within one day of receiving it. Please adhere to this time frame when responding as well. </a:t>
            </a:r>
          </a:p>
          <a:p>
            <a:r>
              <a:rPr lang="en-US" dirty="0"/>
              <a:t>I will send weekly emails updating our class to the entire group. Make sure I have your correct email address and phone number. </a:t>
            </a:r>
            <a:r>
              <a:rPr lang="en-US" dirty="0">
                <a:solidFill>
                  <a:schemeClr val="accent1"/>
                </a:solidFill>
              </a:rPr>
              <a:t>NEWSLETTERS will be sent home in blue folders bi-weekly.  Please check folders daily and empty out classwork. </a:t>
            </a:r>
          </a:p>
          <a:p>
            <a:r>
              <a:rPr lang="en-US" dirty="0">
                <a:solidFill>
                  <a:schemeClr val="accent1"/>
                </a:solidFill>
              </a:rPr>
              <a:t>Face to Face parent Conferences will be held in October, where you will receive the first report card. I will send  a sign up genius in September to be available to chat by phone about your Kindergartner. Be on the look out for these emails.  </a:t>
            </a:r>
          </a:p>
        </p:txBody>
      </p:sp>
    </p:spTree>
    <p:extLst>
      <p:ext uri="{BB962C8B-B14F-4D97-AF65-F5344CB8AC3E}">
        <p14:creationId xmlns:p14="http://schemas.microsoft.com/office/powerpoint/2010/main" val="589183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83AD-F4AD-2247-8897-E37DCE9D7056}"/>
              </a:ext>
            </a:extLst>
          </p:cNvPr>
          <p:cNvSpPr>
            <a:spLocks noGrp="1"/>
          </p:cNvSpPr>
          <p:nvPr>
            <p:ph type="title"/>
          </p:nvPr>
        </p:nvSpPr>
        <p:spPr/>
        <p:txBody>
          <a:bodyPr>
            <a:normAutofit fontScale="90000"/>
          </a:bodyPr>
          <a:lstStyle/>
          <a:p>
            <a:r>
              <a:rPr lang="en-US" dirty="0"/>
              <a:t>Class Parent Volunteers Needed!! </a:t>
            </a:r>
            <a:br>
              <a:rPr lang="en-US" dirty="0"/>
            </a:br>
            <a:endParaRPr lang="en-US" dirty="0"/>
          </a:p>
        </p:txBody>
      </p:sp>
      <p:sp>
        <p:nvSpPr>
          <p:cNvPr id="3" name="Content Placeholder 2">
            <a:extLst>
              <a:ext uri="{FF2B5EF4-FFF2-40B4-BE49-F238E27FC236}">
                <a16:creationId xmlns:a16="http://schemas.microsoft.com/office/drawing/2014/main" id="{9E7EB294-CA69-E448-A59A-480A17C95CF9}"/>
              </a:ext>
            </a:extLst>
          </p:cNvPr>
          <p:cNvSpPr>
            <a:spLocks noGrp="1"/>
          </p:cNvSpPr>
          <p:nvPr>
            <p:ph idx="1"/>
          </p:nvPr>
        </p:nvSpPr>
        <p:spPr>
          <a:xfrm>
            <a:off x="2773599" y="1269242"/>
            <a:ext cx="7796540" cy="4780703"/>
          </a:xfrm>
          <a:solidFill>
            <a:schemeClr val="bg1">
              <a:lumMod val="50000"/>
              <a:lumOff val="50000"/>
            </a:schemeClr>
          </a:solidFill>
        </p:spPr>
        <p:txBody>
          <a:bodyPr>
            <a:normAutofit fontScale="85000" lnSpcReduction="10000"/>
          </a:bodyPr>
          <a:lstStyle/>
          <a:p>
            <a:r>
              <a:rPr lang="en-US" u="sng" dirty="0"/>
              <a:t>Earth Parent Sign-Up- </a:t>
            </a:r>
            <a:r>
              <a:rPr lang="en-US" dirty="0"/>
              <a:t>This is for the parent who is available mornings, enjoys being with a small group of kids, planting, and can lead a class lesson monthly. Need 2 parents to attend training. Six lesson commitment. Lots of fun!</a:t>
            </a:r>
          </a:p>
          <a:p>
            <a:r>
              <a:rPr lang="en-US" u="sng" dirty="0"/>
              <a:t>Learning Stations Parent-  </a:t>
            </a:r>
            <a:r>
              <a:rPr lang="en-US" dirty="0"/>
              <a:t>This is for the parent who is available once every two weeks and enjoys working with students in a small group for STEM activities or reading games. </a:t>
            </a:r>
            <a:endParaRPr lang="en-US" u="sng" dirty="0"/>
          </a:p>
          <a:p>
            <a:r>
              <a:rPr lang="en-US" u="sng" dirty="0"/>
              <a:t>Mystery Reader- </a:t>
            </a:r>
            <a:r>
              <a:rPr lang="en-US" dirty="0"/>
              <a:t> This is for the working parent, that has a limited time and can get away for 30 min to come read aloud their child’s favorite books. </a:t>
            </a:r>
            <a:endParaRPr lang="en-US" u="sng" dirty="0"/>
          </a:p>
          <a:p>
            <a:r>
              <a:rPr lang="en-US" u="sng" dirty="0"/>
              <a:t>Room Mom and Co Room Mom-</a:t>
            </a:r>
            <a:r>
              <a:rPr lang="en-US" u="sng" dirty="0">
                <a:solidFill>
                  <a:schemeClr val="accent1"/>
                </a:solidFill>
              </a:rPr>
              <a:t>  </a:t>
            </a:r>
            <a:r>
              <a:rPr lang="en-US" dirty="0"/>
              <a:t>This is for the mom (s) that has enough time to come to Ford monthly for class events that she will organize, communicate, and set up seasonal celebrations. </a:t>
            </a:r>
          </a:p>
          <a:p>
            <a:r>
              <a:rPr lang="en-US" u="sng" dirty="0"/>
              <a:t>Send in Materials/Extra Snacks- </a:t>
            </a:r>
            <a:r>
              <a:rPr lang="en-US" dirty="0"/>
              <a:t>This is for everyone who has extra materials and do not mind contributing to the class. This may include special STEM projects or food for class activities. </a:t>
            </a:r>
          </a:p>
          <a:p>
            <a:r>
              <a:rPr lang="en-US" u="sng" dirty="0"/>
              <a:t>Art/ Crafts/Copying/Making materials-  </a:t>
            </a:r>
            <a:r>
              <a:rPr lang="en-US" dirty="0"/>
              <a:t>This is for the parent who can spare an hour to tear math book pages or cut out materials. They can come get materials and use the Learning Commons or Teacher Lounge to work. </a:t>
            </a:r>
          </a:p>
          <a:p>
            <a:pPr marL="0" indent="0">
              <a:buNone/>
            </a:pPr>
            <a:r>
              <a:rPr lang="en-US" dirty="0"/>
              <a:t>** We are so grateful for any volunteers that can come forward help us make this the BEST year!! **</a:t>
            </a:r>
          </a:p>
          <a:p>
            <a:endParaRPr lang="en-US" dirty="0"/>
          </a:p>
        </p:txBody>
      </p:sp>
    </p:spTree>
    <p:extLst>
      <p:ext uri="{BB962C8B-B14F-4D97-AF65-F5344CB8AC3E}">
        <p14:creationId xmlns:p14="http://schemas.microsoft.com/office/powerpoint/2010/main" val="1572255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ONE TEAM ONE GOAL- Cobb County </a:t>
            </a:r>
            <a:br>
              <a:rPr lang="en-US" dirty="0"/>
            </a:br>
            <a:r>
              <a:rPr lang="en-US" dirty="0"/>
              <a:t>ENGAGE-- ENRICH—EMPOWER-</a:t>
            </a:r>
            <a:r>
              <a:rPr lang="mr-IN" dirty="0"/>
              <a:t>–</a:t>
            </a:r>
            <a:r>
              <a:rPr lang="en-US" dirty="0"/>
              <a:t> Ford Elem</a:t>
            </a:r>
          </a:p>
        </p:txBody>
      </p:sp>
      <p:sp>
        <p:nvSpPr>
          <p:cNvPr id="3" name="Content Placeholder 2"/>
          <p:cNvSpPr>
            <a:spLocks noGrp="1"/>
          </p:cNvSpPr>
          <p:nvPr>
            <p:ph sz="half" idx="1"/>
          </p:nvPr>
        </p:nvSpPr>
        <p:spPr/>
        <p:txBody>
          <a:bodyPr>
            <a:normAutofit lnSpcReduction="10000"/>
          </a:bodyPr>
          <a:lstStyle/>
          <a:p>
            <a:r>
              <a:rPr lang="en-US" sz="2800" dirty="0">
                <a:solidFill>
                  <a:schemeClr val="accent1"/>
                </a:solidFill>
              </a:rPr>
              <a:t>Thank you so much for being here today and sharing your child with me!</a:t>
            </a:r>
          </a:p>
          <a:p>
            <a:r>
              <a:rPr lang="en-US" sz="2800" dirty="0">
                <a:solidFill>
                  <a:schemeClr val="accent1"/>
                </a:solidFill>
              </a:rPr>
              <a:t>We look forward to much success and lasting memories. </a:t>
            </a:r>
            <a:r>
              <a:rPr lang="en-US" sz="2800" dirty="0">
                <a:solidFill>
                  <a:schemeClr val="accent1"/>
                </a:solidFill>
                <a:sym typeface="Wingdings"/>
              </a:rPr>
              <a:t> </a:t>
            </a:r>
            <a:endParaRPr lang="en-US" sz="2800" dirty="0">
              <a:solidFill>
                <a:schemeClr val="accent1"/>
              </a:solidFill>
            </a:endParaRPr>
          </a:p>
          <a:p>
            <a:r>
              <a:rPr lang="en-US" sz="2600" dirty="0"/>
              <a:t>Mrs. Leclair  and Mrs. Jimenez </a:t>
            </a:r>
          </a:p>
        </p:txBody>
      </p:sp>
      <p:pic>
        <p:nvPicPr>
          <p:cNvPr id="8" name="Content Placeholder 7">
            <a:extLst>
              <a:ext uri="{FF2B5EF4-FFF2-40B4-BE49-F238E27FC236}">
                <a16:creationId xmlns:a16="http://schemas.microsoft.com/office/drawing/2014/main" id="{11743DDD-9542-C642-9E26-552AC8A7A944}"/>
              </a:ext>
            </a:extLst>
          </p:cNvPr>
          <p:cNvPicPr>
            <a:picLocks noGrp="1" noChangeAspect="1"/>
          </p:cNvPicPr>
          <p:nvPr>
            <p:ph sz="half" idx="2"/>
          </p:nvPr>
        </p:nvPicPr>
        <p:blipFill>
          <a:blip r:embed="rId2"/>
          <a:stretch>
            <a:fillRect/>
          </a:stretch>
        </p:blipFill>
        <p:spPr>
          <a:xfrm>
            <a:off x="7137070" y="2014194"/>
            <a:ext cx="3325091" cy="4624112"/>
          </a:xfrm>
        </p:spPr>
      </p:pic>
    </p:spTree>
    <p:extLst>
      <p:ext uri="{BB962C8B-B14F-4D97-AF65-F5344CB8AC3E}">
        <p14:creationId xmlns:p14="http://schemas.microsoft.com/office/powerpoint/2010/main" val="282539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US! </a:t>
            </a:r>
          </a:p>
        </p:txBody>
      </p:sp>
      <p:sp>
        <p:nvSpPr>
          <p:cNvPr id="3" name="Content Placeholder 2"/>
          <p:cNvSpPr>
            <a:spLocks noGrp="1"/>
          </p:cNvSpPr>
          <p:nvPr>
            <p:ph sz="half" idx="1"/>
          </p:nvPr>
        </p:nvSpPr>
        <p:spPr>
          <a:xfrm>
            <a:off x="1447331" y="1650670"/>
            <a:ext cx="4645152" cy="4167034"/>
          </a:xfrm>
          <a:solidFill>
            <a:schemeClr val="bg1">
              <a:lumMod val="50000"/>
              <a:lumOff val="50000"/>
            </a:schemeClr>
          </a:solidFill>
        </p:spPr>
        <p:txBody>
          <a:bodyPr>
            <a:normAutofit fontScale="92500" lnSpcReduction="20000"/>
          </a:bodyPr>
          <a:lstStyle/>
          <a:p>
            <a:r>
              <a:rPr lang="en-US" sz="2600" dirty="0">
                <a:latin typeface="Century Gothic" panose="020B0502020202020204" pitchFamily="34" charset="0"/>
              </a:rPr>
              <a:t>Mrs. Leclair- </a:t>
            </a:r>
          </a:p>
          <a:p>
            <a:r>
              <a:rPr lang="en-US" dirty="0">
                <a:solidFill>
                  <a:schemeClr val="accent1"/>
                </a:solidFill>
                <a:latin typeface="Century Gothic" panose="020B0502020202020204" pitchFamily="34" charset="0"/>
              </a:rPr>
              <a:t>1. I was born in Los Angeles CA, and grew up in Peachtree City, GA. I have always loved leading children!</a:t>
            </a:r>
          </a:p>
          <a:p>
            <a:r>
              <a:rPr lang="en-US" dirty="0">
                <a:latin typeface="Century Gothic" panose="020B0502020202020204" pitchFamily="34" charset="0"/>
              </a:rPr>
              <a:t>2. I attended Georgia State University and finished my degree at Kennesaw State. I began teaching in Kindergarten and 2nd grade in Fulton Schools. I came to Cobb and have been teaching here at Ford. This will be my 9</a:t>
            </a:r>
            <a:r>
              <a:rPr lang="en-US" baseline="30000" dirty="0">
                <a:latin typeface="Century Gothic" panose="020B0502020202020204" pitchFamily="34" charset="0"/>
              </a:rPr>
              <a:t>th</a:t>
            </a:r>
            <a:r>
              <a:rPr lang="en-US" dirty="0">
                <a:latin typeface="Century Gothic" panose="020B0502020202020204" pitchFamily="34" charset="0"/>
              </a:rPr>
              <a:t> </a:t>
            </a:r>
            <a:r>
              <a:rPr lang="en-US">
                <a:latin typeface="Century Gothic" panose="020B0502020202020204" pitchFamily="34" charset="0"/>
              </a:rPr>
              <a:t>year teaching.</a:t>
            </a:r>
            <a:endParaRPr lang="en-US" dirty="0">
              <a:latin typeface="Century Gothic" panose="020B0502020202020204" pitchFamily="34" charset="0"/>
            </a:endParaRPr>
          </a:p>
          <a:p>
            <a:r>
              <a:rPr lang="en-US" dirty="0">
                <a:solidFill>
                  <a:schemeClr val="accent1"/>
                </a:solidFill>
                <a:latin typeface="Century Gothic" panose="020B0502020202020204" pitchFamily="34" charset="0"/>
              </a:rPr>
              <a:t>3. I am happily married to Kevin with two girls, Summer and Ava and our furry family member Roxy May. </a:t>
            </a:r>
          </a:p>
          <a:p>
            <a:r>
              <a:rPr lang="en-US" dirty="0">
                <a:latin typeface="Century Gothic" panose="020B0502020202020204" pitchFamily="34" charset="0"/>
              </a:rPr>
              <a:t>4. When I am not teaching I enjoy exercise, reading, and traveling to the beach with my family. </a:t>
            </a:r>
          </a:p>
          <a:p>
            <a:endParaRPr lang="en-US" dirty="0"/>
          </a:p>
        </p:txBody>
      </p:sp>
      <p:sp>
        <p:nvSpPr>
          <p:cNvPr id="4" name="Content Placeholder 3"/>
          <p:cNvSpPr>
            <a:spLocks noGrp="1"/>
          </p:cNvSpPr>
          <p:nvPr>
            <p:ph sz="half" idx="2"/>
          </p:nvPr>
        </p:nvSpPr>
        <p:spPr>
          <a:xfrm>
            <a:off x="6666636" y="1473958"/>
            <a:ext cx="3894222" cy="5090615"/>
          </a:xfrm>
          <a:solidFill>
            <a:schemeClr val="bg1">
              <a:lumMod val="50000"/>
              <a:lumOff val="50000"/>
            </a:schemeClr>
          </a:solidFill>
        </p:spPr>
        <p:txBody>
          <a:bodyPr>
            <a:normAutofit fontScale="92500" lnSpcReduction="20000"/>
          </a:bodyPr>
          <a:lstStyle/>
          <a:p>
            <a:r>
              <a:rPr lang="en-US" sz="2600" dirty="0"/>
              <a:t>Mrs. Jimenez</a:t>
            </a:r>
          </a:p>
          <a:p>
            <a:r>
              <a:rPr lang="en-US" sz="2600" dirty="0"/>
              <a:t>1. From New York City, and she used to teach art therapy. </a:t>
            </a:r>
          </a:p>
          <a:p>
            <a:r>
              <a:rPr lang="en-US" sz="2600" dirty="0"/>
              <a:t>2. Adores Kindergarteners and has been in the Ford community for years!</a:t>
            </a:r>
          </a:p>
          <a:p>
            <a:r>
              <a:rPr lang="en-US" sz="2600" dirty="0"/>
              <a:t>3. Kind, compassionate, and patient.</a:t>
            </a:r>
          </a:p>
          <a:p>
            <a:r>
              <a:rPr lang="en-US" sz="2600" dirty="0"/>
              <a:t>4. Enjoys time with her family and grandchildren.  </a:t>
            </a:r>
          </a:p>
          <a:p>
            <a:endParaRPr lang="en-US" dirty="0"/>
          </a:p>
        </p:txBody>
      </p:sp>
    </p:spTree>
    <p:extLst>
      <p:ext uri="{BB962C8B-B14F-4D97-AF65-F5344CB8AC3E}">
        <p14:creationId xmlns:p14="http://schemas.microsoft.com/office/powerpoint/2010/main" val="941401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63F48-CD5F-814D-A06A-A05E337D1BA9}"/>
              </a:ext>
            </a:extLst>
          </p:cNvPr>
          <p:cNvSpPr>
            <a:spLocks noGrp="1"/>
          </p:cNvSpPr>
          <p:nvPr>
            <p:ph type="title"/>
          </p:nvPr>
        </p:nvSpPr>
        <p:spPr/>
        <p:txBody>
          <a:bodyPr/>
          <a:lstStyle/>
          <a:p>
            <a:r>
              <a:rPr lang="en-US" dirty="0"/>
              <a:t>Important Information </a:t>
            </a:r>
          </a:p>
        </p:txBody>
      </p:sp>
      <p:sp>
        <p:nvSpPr>
          <p:cNvPr id="3" name="Content Placeholder 2">
            <a:extLst>
              <a:ext uri="{FF2B5EF4-FFF2-40B4-BE49-F238E27FC236}">
                <a16:creationId xmlns:a16="http://schemas.microsoft.com/office/drawing/2014/main" id="{AAB8C304-9BD3-C548-9C4F-A302C7A90091}"/>
              </a:ext>
            </a:extLst>
          </p:cNvPr>
          <p:cNvSpPr>
            <a:spLocks noGrp="1"/>
          </p:cNvSpPr>
          <p:nvPr>
            <p:ph idx="1"/>
          </p:nvPr>
        </p:nvSpPr>
        <p:spPr>
          <a:solidFill>
            <a:schemeClr val="bg1">
              <a:lumMod val="50000"/>
              <a:lumOff val="50000"/>
            </a:schemeClr>
          </a:solidFill>
        </p:spPr>
        <p:txBody>
          <a:bodyPr/>
          <a:lstStyle/>
          <a:p>
            <a:pPr marL="0" indent="0">
              <a:buNone/>
            </a:pPr>
            <a:r>
              <a:rPr lang="en-US" dirty="0"/>
              <a:t>TO DO’s</a:t>
            </a:r>
          </a:p>
          <a:p>
            <a:pPr marL="0" indent="0">
              <a:buNone/>
            </a:pPr>
            <a:r>
              <a:rPr lang="en-US" dirty="0"/>
              <a:t>-Fill out all paperwork information carefully and accurately! All forms are needed before you leave! </a:t>
            </a:r>
          </a:p>
          <a:p>
            <a:pPr marL="0" indent="0">
              <a:buNone/>
            </a:pPr>
            <a:r>
              <a:rPr lang="en-US" dirty="0"/>
              <a:t>-Add Ford Elementary to your contacts 678-594-8092 for change of transportation during the school day </a:t>
            </a:r>
          </a:p>
          <a:p>
            <a:pPr marL="0" indent="0">
              <a:buNone/>
            </a:pPr>
            <a:r>
              <a:rPr lang="en-US" dirty="0"/>
              <a:t>-Fill out google form for student information </a:t>
            </a:r>
          </a:p>
        </p:txBody>
      </p:sp>
    </p:spTree>
    <p:extLst>
      <p:ext uri="{BB962C8B-B14F-4D97-AF65-F5344CB8AC3E}">
        <p14:creationId xmlns:p14="http://schemas.microsoft.com/office/powerpoint/2010/main" val="3011162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BBF15-1634-D84B-A440-846788AAE5FF}"/>
              </a:ext>
            </a:extLst>
          </p:cNvPr>
          <p:cNvSpPr>
            <a:spLocks noGrp="1"/>
          </p:cNvSpPr>
          <p:nvPr>
            <p:ph type="title"/>
          </p:nvPr>
        </p:nvSpPr>
        <p:spPr/>
        <p:txBody>
          <a:bodyPr/>
          <a:lstStyle/>
          <a:p>
            <a:r>
              <a:rPr lang="en-US" dirty="0"/>
              <a:t>Supplies </a:t>
            </a:r>
          </a:p>
        </p:txBody>
      </p:sp>
      <p:sp>
        <p:nvSpPr>
          <p:cNvPr id="3" name="Content Placeholder 2">
            <a:extLst>
              <a:ext uri="{FF2B5EF4-FFF2-40B4-BE49-F238E27FC236}">
                <a16:creationId xmlns:a16="http://schemas.microsoft.com/office/drawing/2014/main" id="{311385F2-993F-984C-AE21-1AE7CC6F7CE3}"/>
              </a:ext>
            </a:extLst>
          </p:cNvPr>
          <p:cNvSpPr>
            <a:spLocks noGrp="1"/>
          </p:cNvSpPr>
          <p:nvPr>
            <p:ph idx="1"/>
          </p:nvPr>
        </p:nvSpPr>
        <p:spPr>
          <a:xfrm>
            <a:off x="2773599" y="1900052"/>
            <a:ext cx="7796540" cy="4746408"/>
          </a:xfrm>
          <a:solidFill>
            <a:schemeClr val="bg1">
              <a:lumMod val="50000"/>
              <a:lumOff val="50000"/>
            </a:schemeClr>
          </a:solidFill>
        </p:spPr>
        <p:txBody>
          <a:bodyPr>
            <a:normAutofit fontScale="92500" lnSpcReduction="20000"/>
          </a:bodyPr>
          <a:lstStyle/>
          <a:p>
            <a:r>
              <a:rPr lang="en-US" dirty="0"/>
              <a:t>Kindergarten 3 boxes 24 count Crayons </a:t>
            </a:r>
          </a:p>
          <a:p>
            <a:r>
              <a:rPr lang="en-US" dirty="0"/>
              <a:t>1 boxes 10 or 12 count Crayola Classic Markers </a:t>
            </a:r>
          </a:p>
          <a:p>
            <a:r>
              <a:rPr lang="en-US" dirty="0"/>
              <a:t>2-Mead Primary Journals (top ½ blank, bottom ½ lined) 12 or more Pre-sharpened #2 Pencils </a:t>
            </a:r>
          </a:p>
          <a:p>
            <a:r>
              <a:rPr lang="en-US" dirty="0"/>
              <a:t>1 pair Fiskars Blunt Tip Scissors </a:t>
            </a:r>
          </a:p>
          <a:p>
            <a:r>
              <a:rPr lang="en-US" dirty="0"/>
              <a:t>12 or more Small Glue Sticks </a:t>
            </a:r>
          </a:p>
          <a:p>
            <a:r>
              <a:rPr lang="en-US" dirty="0"/>
              <a:t>1 Magic Rub Eraser-white (Not the Mr. Clean cleaning product) </a:t>
            </a:r>
          </a:p>
          <a:p>
            <a:r>
              <a:rPr lang="en-US" dirty="0"/>
              <a:t>1 roll paper towels 1 large box tissues 1 container disinfecting wipes </a:t>
            </a:r>
          </a:p>
          <a:p>
            <a:r>
              <a:rPr lang="en-US" dirty="0"/>
              <a:t>1 Towel for resting (not a rest mat) 1 Nylon Zipper Pencil Pouch </a:t>
            </a:r>
          </a:p>
          <a:p>
            <a:r>
              <a:rPr lang="en-US" dirty="0"/>
              <a:t>1 Computer headphones without microphone (No ear buds) 1 large package of baby wipes Boys – Liquid pump soap, 1 box gallon size Ziploc bags, 1 Dry Erase Marker set Girls – Hand sanitizer, 1 box sandwich size Ziploc bags,</a:t>
            </a:r>
          </a:p>
          <a:p>
            <a:r>
              <a:rPr lang="en-US" dirty="0"/>
              <a:t> *1 Blue Nikki folder (School Store) **Label items below with child’s name in permanent marker **Mead Primary Journals **Scissors **Towel **Pencil Pouch **Headphones **Blue Nikki Folder</a:t>
            </a:r>
          </a:p>
        </p:txBody>
      </p:sp>
    </p:spTree>
    <p:extLst>
      <p:ext uri="{BB962C8B-B14F-4D97-AF65-F5344CB8AC3E}">
        <p14:creationId xmlns:p14="http://schemas.microsoft.com/office/powerpoint/2010/main" val="2103090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228600"/>
            <a:ext cx="7958331" cy="1077229"/>
          </a:xfrm>
        </p:spPr>
        <p:txBody>
          <a:bodyPr>
            <a:normAutofit fontScale="90000"/>
          </a:bodyPr>
          <a:lstStyle/>
          <a:p>
            <a:br>
              <a:rPr lang="en-US" dirty="0">
                <a:solidFill>
                  <a:schemeClr val="accent1"/>
                </a:solidFill>
              </a:rPr>
            </a:br>
            <a:r>
              <a:rPr lang="en-US" dirty="0">
                <a:solidFill>
                  <a:schemeClr val="accent1"/>
                </a:solidFill>
              </a:rPr>
              <a:t>Our Class</a:t>
            </a:r>
            <a:r>
              <a:rPr lang="en-US" dirty="0">
                <a:solidFill>
                  <a:schemeClr val="accent2">
                    <a:lumMod val="75000"/>
                  </a:schemeClr>
                </a:solidFill>
              </a:rPr>
              <a:t> Schedule and Specials </a:t>
            </a:r>
          </a:p>
        </p:txBody>
      </p:sp>
      <p:sp>
        <p:nvSpPr>
          <p:cNvPr id="3" name="Content Placeholder 2"/>
          <p:cNvSpPr>
            <a:spLocks noGrp="1"/>
          </p:cNvSpPr>
          <p:nvPr>
            <p:ph idx="1"/>
          </p:nvPr>
        </p:nvSpPr>
        <p:spPr>
          <a:xfrm>
            <a:off x="2773599" y="1745673"/>
            <a:ext cx="7796540" cy="4714504"/>
          </a:xfrm>
          <a:solidFill>
            <a:schemeClr val="bg1">
              <a:lumMod val="50000"/>
              <a:lumOff val="50000"/>
            </a:schemeClr>
          </a:solidFill>
        </p:spPr>
        <p:txBody>
          <a:bodyPr>
            <a:normAutofit/>
          </a:bodyPr>
          <a:lstStyle/>
          <a:p>
            <a:pPr marL="0" lvl="0" indent="0" eaLnBrk="0" fontAlgn="base" hangingPunct="0">
              <a:lnSpc>
                <a:spcPct val="100000"/>
              </a:lnSpc>
              <a:spcBef>
                <a:spcPct val="0"/>
              </a:spcBef>
              <a:spcAft>
                <a:spcPct val="0"/>
              </a:spcAft>
              <a:buClrTx/>
              <a:buSzTx/>
              <a:buNone/>
            </a:pPr>
            <a:endParaRPr lang="en-US" altLang="en-US" dirty="0">
              <a:latin typeface="Century Gothic" panose="020B0502020202020204" pitchFamily="34" charset="0"/>
            </a:endParaRPr>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8:00-8:15     Today's Morning Agenda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8:15-9:00    Phonics Lesson/Alphabet writing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9:00-10:00   Movement Break/Small Group Reading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10:00-10:40  Read Aloud and Activity</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10:40-10:50  Restrooms</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10:54-11:24  Lunch in the Cafeteria</a:t>
            </a:r>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11:30-12:00  Recess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11:40-12:30  Math Instruction/Number Talks/Guided Math</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12:30- 1:15   Specials**</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1:15- 1:20     Restrooms /Snack</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1:20-2:10       Science and Social Studies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2:10-2:15       Afternoon Routine </a:t>
            </a:r>
            <a:endParaRPr lang="en-US" altLang="en-US" sz="1800" b="1" dirty="0"/>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2:15-2:20         ASP/Bus Dismissal/ Car Rider Dismissal  </a:t>
            </a:r>
          </a:p>
          <a:p>
            <a:pPr marL="0" lvl="0" indent="0" eaLnBrk="0" fontAlgn="base" hangingPunct="0">
              <a:lnSpc>
                <a:spcPct val="100000"/>
              </a:lnSpc>
              <a:spcBef>
                <a:spcPct val="0"/>
              </a:spcBef>
              <a:spcAft>
                <a:spcPct val="0"/>
              </a:spcAft>
              <a:buClrTx/>
              <a:buSzTx/>
              <a:buNone/>
            </a:pPr>
            <a:endParaRPr lang="en-US" altLang="en-US" b="1" dirty="0">
              <a:latin typeface="Century Gothic" panose="020B0502020202020204" pitchFamily="34" charset="0"/>
            </a:endParaRPr>
          </a:p>
          <a:p>
            <a:pPr marL="0" lvl="0" indent="0" eaLnBrk="0" fontAlgn="base" hangingPunct="0">
              <a:lnSpc>
                <a:spcPct val="100000"/>
              </a:lnSpc>
              <a:spcBef>
                <a:spcPct val="0"/>
              </a:spcBef>
              <a:spcAft>
                <a:spcPct val="0"/>
              </a:spcAft>
              <a:buClrTx/>
              <a:buSzTx/>
              <a:buNone/>
            </a:pPr>
            <a:r>
              <a:rPr lang="en-US" altLang="en-US" b="1" dirty="0">
                <a:latin typeface="Century Gothic" panose="020B0502020202020204" pitchFamily="34" charset="0"/>
              </a:rPr>
              <a:t>** Day 1 PE   Day 2 STEM  Day 3  PE  Day 4 ART  Day 5 PE  Day 6 Music</a:t>
            </a:r>
          </a:p>
          <a:p>
            <a:pPr marL="0" lvl="0" indent="0" eaLnBrk="0" fontAlgn="base" hangingPunct="0">
              <a:lnSpc>
                <a:spcPct val="100000"/>
              </a:lnSpc>
              <a:spcBef>
                <a:spcPct val="0"/>
              </a:spcBef>
              <a:spcAft>
                <a:spcPct val="0"/>
              </a:spcAft>
              <a:buClrTx/>
              <a:buSzTx/>
              <a:buNone/>
            </a:pPr>
            <a:endParaRPr lang="en-US" altLang="en-US" b="1" dirty="0">
              <a:latin typeface="Century Gothic" panose="020B0502020202020204" pitchFamily="34" charset="0"/>
            </a:endParaRPr>
          </a:p>
          <a:p>
            <a:pPr marL="0" lvl="0" indent="0" eaLnBrk="0" fontAlgn="base" hangingPunct="0">
              <a:lnSpc>
                <a:spcPct val="100000"/>
              </a:lnSpc>
              <a:spcBef>
                <a:spcPct val="0"/>
              </a:spcBef>
              <a:spcAft>
                <a:spcPct val="0"/>
              </a:spcAft>
              <a:buClrTx/>
              <a:buSzTx/>
              <a:buNone/>
            </a:pPr>
            <a:endParaRPr lang="en-US" altLang="en-US" sz="1100" b="1" dirty="0">
              <a:latin typeface="Century Gothic" panose="020B0502020202020204" pitchFamily="34" charset="0"/>
            </a:endParaRPr>
          </a:p>
          <a:p>
            <a:pPr marL="0" lvl="0" indent="0" eaLnBrk="0" fontAlgn="base" hangingPunct="0">
              <a:lnSpc>
                <a:spcPct val="100000"/>
              </a:lnSpc>
              <a:spcBef>
                <a:spcPct val="0"/>
              </a:spcBef>
              <a:spcAft>
                <a:spcPct val="0"/>
              </a:spcAft>
              <a:buClrTx/>
              <a:buSzTx/>
              <a:buNone/>
            </a:pPr>
            <a:endParaRPr lang="en-US" altLang="en-US" sz="1100" b="1" dirty="0">
              <a:latin typeface="Segoe UI"/>
            </a:endParaRPr>
          </a:p>
          <a:p>
            <a:endParaRPr lang="en-US" dirty="0"/>
          </a:p>
        </p:txBody>
      </p:sp>
      <p:pic>
        <p:nvPicPr>
          <p:cNvPr id="1026" name="Picture 2">
            <a:extLst>
              <a:ext uri="{FF2B5EF4-FFF2-40B4-BE49-F238E27FC236}">
                <a16:creationId xmlns:a16="http://schemas.microsoft.com/office/drawing/2014/main" id="{9C9FFB8A-BE74-9749-969D-5897B1213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7" y="228600"/>
            <a:ext cx="1894833" cy="2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960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311-52B6-604B-A16D-90531B7A9178}"/>
              </a:ext>
            </a:extLst>
          </p:cNvPr>
          <p:cNvSpPr>
            <a:spLocks noGrp="1"/>
          </p:cNvSpPr>
          <p:nvPr>
            <p:ph type="title"/>
          </p:nvPr>
        </p:nvSpPr>
        <p:spPr/>
        <p:txBody>
          <a:bodyPr>
            <a:normAutofit fontScale="90000"/>
          </a:bodyPr>
          <a:lstStyle/>
          <a:p>
            <a:r>
              <a:rPr lang="en-US" dirty="0"/>
              <a:t>Georgia Performance Standards Aligns with Cobb County Curriculum </a:t>
            </a:r>
          </a:p>
        </p:txBody>
      </p:sp>
      <p:sp>
        <p:nvSpPr>
          <p:cNvPr id="3" name="Content Placeholder 2">
            <a:extLst>
              <a:ext uri="{FF2B5EF4-FFF2-40B4-BE49-F238E27FC236}">
                <a16:creationId xmlns:a16="http://schemas.microsoft.com/office/drawing/2014/main" id="{10689E25-623F-2C40-9D94-2E005F4508E5}"/>
              </a:ext>
            </a:extLst>
          </p:cNvPr>
          <p:cNvSpPr>
            <a:spLocks noGrp="1"/>
          </p:cNvSpPr>
          <p:nvPr>
            <p:ph sz="half" idx="1"/>
          </p:nvPr>
        </p:nvSpPr>
        <p:spPr>
          <a:solidFill>
            <a:schemeClr val="bg1">
              <a:lumMod val="50000"/>
              <a:lumOff val="50000"/>
            </a:schemeClr>
          </a:solidFill>
        </p:spPr>
        <p:txBody>
          <a:bodyPr>
            <a:normAutofit fontScale="92500" lnSpcReduction="10000"/>
          </a:bodyPr>
          <a:lstStyle/>
          <a:p>
            <a:r>
              <a:rPr lang="en-US" sz="2100" dirty="0">
                <a:latin typeface="Century Gothic" panose="020B0502020202020204" pitchFamily="34" charset="0"/>
              </a:rPr>
              <a:t>Reading- Benchmark and Scholastic-Leveled Books and F/P level will be highlighted on report card</a:t>
            </a:r>
          </a:p>
          <a:p>
            <a:r>
              <a:rPr lang="en-US" sz="2100" dirty="0">
                <a:latin typeface="Century Gothic" panose="020B0502020202020204" pitchFamily="34" charset="0"/>
              </a:rPr>
              <a:t>Phonics-Zoo phonics and Orton-</a:t>
            </a:r>
            <a:r>
              <a:rPr lang="en-US" sz="2100" dirty="0" err="1">
                <a:latin typeface="Century Gothic" panose="020B0502020202020204" pitchFamily="34" charset="0"/>
              </a:rPr>
              <a:t>Gillingham</a:t>
            </a:r>
            <a:r>
              <a:rPr lang="en-US" sz="2100" dirty="0">
                <a:latin typeface="Century Gothic" panose="020B0502020202020204" pitchFamily="34" charset="0"/>
              </a:rPr>
              <a:t>- Based on movement and letter sounds</a:t>
            </a:r>
          </a:p>
          <a:p>
            <a:r>
              <a:rPr lang="en-US" sz="2100" dirty="0">
                <a:latin typeface="Century Gothic" panose="020B0502020202020204" pitchFamily="34" charset="0"/>
              </a:rPr>
              <a:t>Writing- Lucy </a:t>
            </a:r>
            <a:r>
              <a:rPr lang="en-US" sz="2100" dirty="0" err="1">
                <a:latin typeface="Century Gothic" panose="020B0502020202020204" pitchFamily="34" charset="0"/>
              </a:rPr>
              <a:t>Caukins</a:t>
            </a:r>
            <a:r>
              <a:rPr lang="en-US" sz="2100" dirty="0">
                <a:latin typeface="Century Gothic" panose="020B0502020202020204" pitchFamily="34" charset="0"/>
              </a:rPr>
              <a:t>- Free writing on topics of choice </a:t>
            </a:r>
          </a:p>
          <a:p>
            <a:endParaRPr lang="en-US" dirty="0"/>
          </a:p>
        </p:txBody>
      </p:sp>
      <p:sp>
        <p:nvSpPr>
          <p:cNvPr id="4" name="Content Placeholder 3">
            <a:extLst>
              <a:ext uri="{FF2B5EF4-FFF2-40B4-BE49-F238E27FC236}">
                <a16:creationId xmlns:a16="http://schemas.microsoft.com/office/drawing/2014/main" id="{143F0FD1-953C-2D46-A452-7D63F159AA6F}"/>
              </a:ext>
            </a:extLst>
          </p:cNvPr>
          <p:cNvSpPr>
            <a:spLocks noGrp="1"/>
          </p:cNvSpPr>
          <p:nvPr>
            <p:ph sz="half" idx="2"/>
          </p:nvPr>
        </p:nvSpPr>
        <p:spPr>
          <a:solidFill>
            <a:schemeClr val="bg1">
              <a:lumMod val="50000"/>
              <a:lumOff val="50000"/>
            </a:schemeClr>
          </a:solidFill>
        </p:spPr>
        <p:txBody>
          <a:bodyPr>
            <a:normAutofit fontScale="92500" lnSpcReduction="10000"/>
          </a:bodyPr>
          <a:lstStyle/>
          <a:p>
            <a:r>
              <a:rPr lang="en-US" dirty="0">
                <a:latin typeface="Century Gothic" panose="020B0502020202020204" pitchFamily="34" charset="0"/>
              </a:rPr>
              <a:t>Math-Number Talks, </a:t>
            </a:r>
            <a:r>
              <a:rPr lang="en-US" dirty="0" err="1">
                <a:latin typeface="Century Gothic" panose="020B0502020202020204" pitchFamily="34" charset="0"/>
              </a:rPr>
              <a:t>MyMath</a:t>
            </a:r>
            <a:r>
              <a:rPr lang="en-US" dirty="0">
                <a:latin typeface="Century Gothic" panose="020B0502020202020204" pitchFamily="34" charset="0"/>
              </a:rPr>
              <a:t> Handbook- Strategies for number sense </a:t>
            </a:r>
          </a:p>
          <a:p>
            <a:r>
              <a:rPr lang="en-US" dirty="0">
                <a:latin typeface="Century Gothic" panose="020B0502020202020204" pitchFamily="34" charset="0"/>
              </a:rPr>
              <a:t>Science-HMH Dimensions Online Resource- nonfiction text and factual information</a:t>
            </a:r>
          </a:p>
          <a:p>
            <a:r>
              <a:rPr lang="en-US" dirty="0">
                <a:latin typeface="Century Gothic" panose="020B0502020202020204" pitchFamily="34" charset="0"/>
              </a:rPr>
              <a:t>Technology- Basics-locating internet; exploring cobb resources; and literacy games for math and reading fluency.  </a:t>
            </a:r>
          </a:p>
          <a:p>
            <a:pPr marL="0" indent="0">
              <a:buNone/>
            </a:pPr>
            <a:endParaRPr lang="en-US" dirty="0">
              <a:latin typeface="Century Gothic" panose="020B0502020202020204" pitchFamily="34" charset="0"/>
            </a:endParaRPr>
          </a:p>
          <a:p>
            <a:pPr marL="0" indent="0">
              <a:buNone/>
            </a:pPr>
            <a:r>
              <a:rPr lang="en-US" dirty="0">
                <a:latin typeface="Century Gothic" panose="020B0502020202020204" pitchFamily="34" charset="0"/>
              </a:rPr>
              <a:t>Specials- Stem, Art, PE, and Music</a:t>
            </a:r>
          </a:p>
          <a:p>
            <a:pPr marL="0" indent="0">
              <a:buNone/>
            </a:pPr>
            <a:r>
              <a:rPr lang="en-US" dirty="0">
                <a:latin typeface="Century Gothic" panose="020B0502020202020204" pitchFamily="34" charset="0"/>
              </a:rPr>
              <a:t>*They will receive grades for Art, PE, and Music. </a:t>
            </a:r>
          </a:p>
        </p:txBody>
      </p:sp>
    </p:spTree>
    <p:extLst>
      <p:ext uri="{BB962C8B-B14F-4D97-AF65-F5344CB8AC3E}">
        <p14:creationId xmlns:p14="http://schemas.microsoft.com/office/powerpoint/2010/main" val="1597694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8115-55ED-9944-BEB6-A7B6F2E28368}"/>
              </a:ext>
            </a:extLst>
          </p:cNvPr>
          <p:cNvSpPr>
            <a:spLocks noGrp="1"/>
          </p:cNvSpPr>
          <p:nvPr>
            <p:ph type="title"/>
          </p:nvPr>
        </p:nvSpPr>
        <p:spPr/>
        <p:txBody>
          <a:bodyPr/>
          <a:lstStyle/>
          <a:p>
            <a:r>
              <a:rPr lang="en-US" dirty="0"/>
              <a:t>Daily Reminders</a:t>
            </a:r>
          </a:p>
        </p:txBody>
      </p:sp>
      <p:sp>
        <p:nvSpPr>
          <p:cNvPr id="3" name="Content Placeholder 2">
            <a:extLst>
              <a:ext uri="{FF2B5EF4-FFF2-40B4-BE49-F238E27FC236}">
                <a16:creationId xmlns:a16="http://schemas.microsoft.com/office/drawing/2014/main" id="{AEAAFCEA-25A0-CD49-9519-95CF43305A8A}"/>
              </a:ext>
            </a:extLst>
          </p:cNvPr>
          <p:cNvSpPr>
            <a:spLocks noGrp="1"/>
          </p:cNvSpPr>
          <p:nvPr>
            <p:ph idx="1"/>
          </p:nvPr>
        </p:nvSpPr>
        <p:spPr>
          <a:solidFill>
            <a:schemeClr val="bg1">
              <a:lumMod val="50000"/>
              <a:lumOff val="50000"/>
            </a:schemeClr>
          </a:solidFill>
        </p:spPr>
        <p:txBody>
          <a:bodyPr>
            <a:normAutofit/>
          </a:bodyPr>
          <a:lstStyle/>
          <a:p>
            <a:r>
              <a:rPr lang="en-US" sz="2800" dirty="0"/>
              <a:t>School Wide Dates </a:t>
            </a:r>
          </a:p>
          <a:p>
            <a:r>
              <a:rPr lang="en-US" dirty="0"/>
              <a:t>July 31</a:t>
            </a:r>
            <a:r>
              <a:rPr lang="en-US" baseline="30000" dirty="0"/>
              <a:t>st</a:t>
            </a:r>
            <a:r>
              <a:rPr lang="en-US" dirty="0"/>
              <a:t>- Bus Ride Along K-1</a:t>
            </a:r>
            <a:r>
              <a:rPr lang="en-US" baseline="30000" dirty="0"/>
              <a:t>st</a:t>
            </a:r>
            <a:r>
              <a:rPr lang="en-US" dirty="0"/>
              <a:t> graders </a:t>
            </a:r>
          </a:p>
          <a:p>
            <a:r>
              <a:rPr lang="en-US" dirty="0"/>
              <a:t>August 1- First Day of School</a:t>
            </a:r>
          </a:p>
          <a:p>
            <a:r>
              <a:rPr lang="en-US" dirty="0"/>
              <a:t>August 9- Open House not for Kindergarten</a:t>
            </a:r>
          </a:p>
          <a:p>
            <a:r>
              <a:rPr lang="en-US" dirty="0"/>
              <a:t>August 15- Fall Pictures</a:t>
            </a:r>
          </a:p>
          <a:p>
            <a:r>
              <a:rPr lang="en-US" dirty="0"/>
              <a:t>August 21- Earth Parent Training</a:t>
            </a:r>
          </a:p>
          <a:p>
            <a:r>
              <a:rPr lang="en-US" dirty="0"/>
              <a:t>August 29- Early Release Day at 12:30</a:t>
            </a:r>
          </a:p>
          <a:p>
            <a:r>
              <a:rPr lang="en-US" dirty="0"/>
              <a:t>August 31- Bingo Night at 6:30</a:t>
            </a:r>
          </a:p>
        </p:txBody>
      </p:sp>
      <p:sp>
        <p:nvSpPr>
          <p:cNvPr id="4" name="Text Placeholder 3">
            <a:extLst>
              <a:ext uri="{FF2B5EF4-FFF2-40B4-BE49-F238E27FC236}">
                <a16:creationId xmlns:a16="http://schemas.microsoft.com/office/drawing/2014/main" id="{9D33D731-AF79-1A4E-BA16-0481F615DF4A}"/>
              </a:ext>
            </a:extLst>
          </p:cNvPr>
          <p:cNvSpPr>
            <a:spLocks noGrp="1"/>
          </p:cNvSpPr>
          <p:nvPr>
            <p:ph type="body" sz="half" idx="2"/>
          </p:nvPr>
        </p:nvSpPr>
        <p:spPr>
          <a:solidFill>
            <a:schemeClr val="bg1">
              <a:lumMod val="50000"/>
              <a:lumOff val="50000"/>
            </a:schemeClr>
          </a:solidFill>
        </p:spPr>
        <p:txBody>
          <a:bodyPr>
            <a:normAutofit/>
          </a:bodyPr>
          <a:lstStyle/>
          <a:p>
            <a:pPr marL="342900" indent="-342900">
              <a:buAutoNum type="arabicPeriod"/>
            </a:pPr>
            <a:r>
              <a:rPr lang="en-US" dirty="0">
                <a:solidFill>
                  <a:schemeClr val="tx1"/>
                </a:solidFill>
                <a:latin typeface="Century Gothic" panose="020B0502020202020204" pitchFamily="34" charset="0"/>
              </a:rPr>
              <a:t>Empty </a:t>
            </a:r>
            <a:r>
              <a:rPr lang="en-US" sz="1400" dirty="0">
                <a:solidFill>
                  <a:schemeClr val="tx1"/>
                </a:solidFill>
                <a:latin typeface="Century Gothic" panose="020B0502020202020204" pitchFamily="34" charset="0"/>
              </a:rPr>
              <a:t>and return blue folders every night</a:t>
            </a:r>
          </a:p>
          <a:p>
            <a:pPr marL="342900" indent="-342900">
              <a:buAutoNum type="arabicPeriod"/>
            </a:pPr>
            <a:r>
              <a:rPr lang="en-US" dirty="0">
                <a:solidFill>
                  <a:schemeClr val="tx1"/>
                </a:solidFill>
                <a:latin typeface="Century Gothic" panose="020B0502020202020204" pitchFamily="34" charset="0"/>
              </a:rPr>
              <a:t>Send in a healthy snack </a:t>
            </a:r>
          </a:p>
          <a:p>
            <a:pPr marL="342900" indent="-342900">
              <a:buAutoNum type="arabicPeriod"/>
            </a:pPr>
            <a:r>
              <a:rPr lang="en-US" dirty="0">
                <a:solidFill>
                  <a:schemeClr val="tx1"/>
                </a:solidFill>
                <a:latin typeface="Century Gothic" panose="020B0502020202020204" pitchFamily="34" charset="0"/>
              </a:rPr>
              <a:t>Call school for transportation daily changes otherwise, send a handwritten note to school the day before.</a:t>
            </a:r>
          </a:p>
        </p:txBody>
      </p:sp>
    </p:spTree>
    <p:extLst>
      <p:ext uri="{BB962C8B-B14F-4D97-AF65-F5344CB8AC3E}">
        <p14:creationId xmlns:p14="http://schemas.microsoft.com/office/powerpoint/2010/main" val="38028459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A05AF-38C0-C346-878A-DCB9402AEB64}"/>
              </a:ext>
            </a:extLst>
          </p:cNvPr>
          <p:cNvSpPr>
            <a:spLocks noGrp="1"/>
          </p:cNvSpPr>
          <p:nvPr>
            <p:ph type="title"/>
          </p:nvPr>
        </p:nvSpPr>
        <p:spPr>
          <a:xfrm>
            <a:off x="783008" y="125668"/>
            <a:ext cx="7958331" cy="1077229"/>
          </a:xfrm>
        </p:spPr>
        <p:txBody>
          <a:bodyPr>
            <a:normAutofit fontScale="90000"/>
          </a:bodyPr>
          <a:lstStyle/>
          <a:p>
            <a:r>
              <a:rPr lang="en-US" dirty="0"/>
              <a:t>Kindergarten Special Events </a:t>
            </a:r>
          </a:p>
        </p:txBody>
      </p:sp>
      <p:sp>
        <p:nvSpPr>
          <p:cNvPr id="3" name="Content Placeholder 2">
            <a:extLst>
              <a:ext uri="{FF2B5EF4-FFF2-40B4-BE49-F238E27FC236}">
                <a16:creationId xmlns:a16="http://schemas.microsoft.com/office/drawing/2014/main" id="{C7F1680B-151B-3148-AF79-546943ACCA18}"/>
              </a:ext>
            </a:extLst>
          </p:cNvPr>
          <p:cNvSpPr>
            <a:spLocks noGrp="1"/>
          </p:cNvSpPr>
          <p:nvPr>
            <p:ph idx="1"/>
          </p:nvPr>
        </p:nvSpPr>
        <p:spPr>
          <a:xfrm>
            <a:off x="2848101" y="1091820"/>
            <a:ext cx="7319482" cy="4343780"/>
          </a:xfrm>
          <a:solidFill>
            <a:schemeClr val="bg1">
              <a:lumMod val="50000"/>
              <a:lumOff val="50000"/>
            </a:schemeClr>
          </a:solidFill>
        </p:spPr>
        <p:txBody>
          <a:bodyPr>
            <a:normAutofit/>
          </a:bodyPr>
          <a:lstStyle/>
          <a:p>
            <a:r>
              <a:rPr lang="en-US" u="sng" dirty="0"/>
              <a:t>Pumpkin Patch Field Trip</a:t>
            </a:r>
            <a:r>
              <a:rPr lang="en-US" dirty="0"/>
              <a:t> Tuesday, October 30? </a:t>
            </a:r>
          </a:p>
          <a:p>
            <a:r>
              <a:rPr lang="en-US" u="sng" dirty="0"/>
              <a:t>Thanksgiving Play </a:t>
            </a:r>
            <a:r>
              <a:rPr lang="en-US" dirty="0"/>
              <a:t>Thursday, November 15 and Feast</a:t>
            </a:r>
          </a:p>
          <a:p>
            <a:r>
              <a:rPr lang="en-US" u="sng" dirty="0"/>
              <a:t>Class Holiday Party </a:t>
            </a:r>
            <a:r>
              <a:rPr lang="en-US" dirty="0"/>
              <a:t>Tuesday, December 18</a:t>
            </a:r>
          </a:p>
          <a:p>
            <a:r>
              <a:rPr lang="en-US" u="sng" dirty="0"/>
              <a:t>QU Wedding </a:t>
            </a:r>
            <a:r>
              <a:rPr lang="en-US" dirty="0"/>
              <a:t>Thursday, February 14</a:t>
            </a:r>
          </a:p>
          <a:p>
            <a:r>
              <a:rPr lang="en-US" u="sng" dirty="0"/>
              <a:t>Storybook Parade </a:t>
            </a:r>
            <a:r>
              <a:rPr lang="en-US" dirty="0"/>
              <a:t>Friday, March 8</a:t>
            </a:r>
          </a:p>
          <a:p>
            <a:r>
              <a:rPr lang="en-US" u="sng" dirty="0"/>
              <a:t>Egg Hunt </a:t>
            </a:r>
            <a:r>
              <a:rPr lang="en-US" dirty="0"/>
              <a:t>on the Nature Trail Friday, April 19</a:t>
            </a:r>
          </a:p>
          <a:p>
            <a:r>
              <a:rPr lang="en-US" u="sng" dirty="0"/>
              <a:t>Mother’s Day Tea </a:t>
            </a:r>
            <a:r>
              <a:rPr lang="en-US" dirty="0"/>
              <a:t>Friday, May 3</a:t>
            </a:r>
          </a:p>
          <a:p>
            <a:r>
              <a:rPr lang="en-US" dirty="0"/>
              <a:t>End of the Year Party Friday, May 10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99923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Snack and Lunch   </a:t>
            </a:r>
          </a:p>
        </p:txBody>
      </p:sp>
      <p:sp>
        <p:nvSpPr>
          <p:cNvPr id="3" name="Content Placeholder 2"/>
          <p:cNvSpPr>
            <a:spLocks noGrp="1"/>
          </p:cNvSpPr>
          <p:nvPr>
            <p:ph idx="1"/>
          </p:nvPr>
        </p:nvSpPr>
        <p:spPr>
          <a:xfrm>
            <a:off x="2773599" y="1793174"/>
            <a:ext cx="7796540" cy="4771398"/>
          </a:xfrm>
          <a:solidFill>
            <a:schemeClr val="bg1">
              <a:lumMod val="50000"/>
              <a:lumOff val="50000"/>
            </a:schemeClr>
          </a:solidFill>
        </p:spPr>
        <p:txBody>
          <a:bodyPr>
            <a:normAutofit fontScale="85000" lnSpcReduction="10000"/>
          </a:bodyPr>
          <a:lstStyle/>
          <a:p>
            <a:pPr algn="ctr"/>
            <a:r>
              <a:rPr lang="en-US" sz="2600" b="1" u="sng" dirty="0"/>
              <a:t>Our Lunch time is from 10:54-11:24 daily! </a:t>
            </a:r>
          </a:p>
          <a:p>
            <a:r>
              <a:rPr lang="en-US" dirty="0"/>
              <a:t>If you would like to join your child for lunch, please check in at the from office and wait for our class in the lobby.  There will be a designated area for you and your child to sit together.  Please wait until August 13</a:t>
            </a:r>
            <a:r>
              <a:rPr lang="en-US" baseline="30000" dirty="0"/>
              <a:t>th</a:t>
            </a:r>
            <a:endParaRPr lang="en-US" dirty="0"/>
          </a:p>
          <a:p>
            <a:r>
              <a:rPr lang="en-US" dirty="0"/>
              <a:t>Send in lunch money in an envelope. Parents can place money in their lunch account by going to the cobb county webpage </a:t>
            </a:r>
            <a:r>
              <a:rPr lang="en-US" dirty="0">
                <a:hlinkClick r:id="rId2"/>
              </a:rPr>
              <a:t>https://www2.mypaymentsplus.com/welcome</a:t>
            </a:r>
            <a:r>
              <a:rPr lang="en-US" dirty="0"/>
              <a:t> or send in a check in a sealed envelope made to Ford Elementary.  There is a box to place lunch money in the cafeteria. </a:t>
            </a:r>
          </a:p>
          <a:p>
            <a:r>
              <a:rPr lang="en-US" dirty="0"/>
              <a:t>Allergies!! Please be considerate of peanut snacks, be sure to check with me before sending these snacks. The child sitting next to him/her at the table may be allergic to peanuts.</a:t>
            </a:r>
          </a:p>
          <a:p>
            <a:r>
              <a:rPr lang="en-US" dirty="0"/>
              <a:t>If your child forgets his lunch that day, and you need to drop it off at school. Your child can retrieve his/her lunch in the cafeteria. The office will notify me, to let me know. </a:t>
            </a:r>
          </a:p>
          <a:p>
            <a:r>
              <a:rPr lang="en-US" dirty="0"/>
              <a:t>Every day we will have snack, please limit sugary snacks and place the snack in a separate bag from home.  Here are some examples Goldfish; carrot sticks;  These can be dry snacks that your child can easily open.  Your child is welcome to bring a sealed water bottle with their name on it. </a:t>
            </a:r>
          </a:p>
          <a:p>
            <a:endParaRPr lang="en-US" dirty="0">
              <a:solidFill>
                <a:schemeClr val="accent2">
                  <a:lumMod val="75000"/>
                </a:schemeClr>
              </a:solidFill>
            </a:endParaRPr>
          </a:p>
        </p:txBody>
      </p:sp>
    </p:spTree>
    <p:extLst>
      <p:ext uri="{BB962C8B-B14F-4D97-AF65-F5344CB8AC3E}">
        <p14:creationId xmlns:p14="http://schemas.microsoft.com/office/powerpoint/2010/main" val="4458735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{5330D26E-CA8D-F44E-9896-DC54AC4A6847}tf10001067</Template>
  <TotalTime>14076</TotalTime>
  <Words>2186</Words>
  <Application>Microsoft Macintosh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Century Gothic</vt:lpstr>
      <vt:lpstr>Garamond</vt:lpstr>
      <vt:lpstr>Mangal</vt:lpstr>
      <vt:lpstr>Segoe UI</vt:lpstr>
      <vt:lpstr>Wingdings</vt:lpstr>
      <vt:lpstr>Savon</vt:lpstr>
      <vt:lpstr>Welcome to Mrs. Leclair and Mrs. Jimenez’ Kindergarten Class! Ford Elementary School Year  2018-2019 </vt:lpstr>
      <vt:lpstr>FACTS ABOUT US! </vt:lpstr>
      <vt:lpstr>Important Information </vt:lpstr>
      <vt:lpstr>Supplies </vt:lpstr>
      <vt:lpstr> Our Class Schedule and Specials </vt:lpstr>
      <vt:lpstr>Georgia Performance Standards Aligns with Cobb County Curriculum </vt:lpstr>
      <vt:lpstr>Daily Reminders</vt:lpstr>
      <vt:lpstr>Kindergarten Special Events </vt:lpstr>
      <vt:lpstr>Snack and Lunch   </vt:lpstr>
      <vt:lpstr>Birthdays  </vt:lpstr>
      <vt:lpstr>Ford Policy for TARDY AND absences </vt:lpstr>
      <vt:lpstr>Morning and dismissal procedures and Transportation Changes  </vt:lpstr>
      <vt:lpstr>CLASS COMMUNITY Expectations/Consequencesfor a Positive Learning Environment  </vt:lpstr>
      <vt:lpstr>Class Blog and Technology Resources, Remind</vt:lpstr>
      <vt:lpstr>Communication:  I check email during my planning time M-F 12:30-1:15 and after-school 2:30-4:00 M-F. Emails sent on Friday afternoon will be returned on Monday. Also, this applies to holidays and breaks.   </vt:lpstr>
      <vt:lpstr>Class Parent Volunteers Needed!!  </vt:lpstr>
      <vt:lpstr>ONE TEAM ONE GOAL- Cobb County  ENGAGE-- ENRICH—EMPOWER-– Ford Elem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Orientation </dc:title>
  <dc:creator>Jennifer Leclair</dc:creator>
  <cp:lastModifiedBy>jenleclair@gmail.com</cp:lastModifiedBy>
  <cp:revision>139</cp:revision>
  <cp:lastPrinted>2018-07-20T18:42:26Z</cp:lastPrinted>
  <dcterms:created xsi:type="dcterms:W3CDTF">2017-07-11T23:30:07Z</dcterms:created>
  <dcterms:modified xsi:type="dcterms:W3CDTF">2018-07-29T19:58:13Z</dcterms:modified>
</cp:coreProperties>
</file>